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1" d="100"/>
          <a:sy n="91" d="100"/>
        </p:scale>
        <p:origin x="153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2A1BCA-EC31-480C-B246-94EA009B578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7E1B59E3-F1B0-4082-A7FA-A3C208CF400B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API request sent to SpaceX API </a:t>
          </a:r>
          <a:endParaRPr lang="en-US" dirty="0"/>
        </a:p>
      </dgm:t>
    </dgm:pt>
    <dgm:pt modelId="{81E9A7B9-D614-4CAC-B8A8-AA11CA94CAFD}" type="parTrans" cxnId="{2CB49B83-9579-410C-B82E-0D1E2E5196E1}">
      <dgm:prSet/>
      <dgm:spPr/>
      <dgm:t>
        <a:bodyPr/>
        <a:lstStyle/>
        <a:p>
          <a:endParaRPr lang="en-US"/>
        </a:p>
      </dgm:t>
    </dgm:pt>
    <dgm:pt modelId="{121F9C4E-72AC-4287-9D7E-97090DFAF074}" type="sibTrans" cxnId="{2CB49B83-9579-410C-B82E-0D1E2E5196E1}">
      <dgm:prSet/>
      <dgm:spPr/>
      <dgm:t>
        <a:bodyPr/>
        <a:lstStyle/>
        <a:p>
          <a:endParaRPr lang="en-US"/>
        </a:p>
      </dgm:t>
    </dgm:pt>
    <dgm:pt modelId="{BEB53A2C-9450-40C1-9950-B8A7372EDBD7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Response received in JSON format </a:t>
          </a:r>
          <a:endParaRPr lang="en-US" dirty="0"/>
        </a:p>
      </dgm:t>
    </dgm:pt>
    <dgm:pt modelId="{30BB1EB7-67CA-44D7-BCD0-96E2CA7C411B}" type="parTrans" cxnId="{B961DC82-B506-43A3-BED0-419D57FCA948}">
      <dgm:prSet/>
      <dgm:spPr/>
      <dgm:t>
        <a:bodyPr/>
        <a:lstStyle/>
        <a:p>
          <a:endParaRPr lang="en-US"/>
        </a:p>
      </dgm:t>
    </dgm:pt>
    <dgm:pt modelId="{07EF1646-6491-49DC-82ED-3B7276242A98}" type="sibTrans" cxnId="{B961DC82-B506-43A3-BED0-419D57FCA948}">
      <dgm:prSet/>
      <dgm:spPr/>
      <dgm:t>
        <a:bodyPr/>
        <a:lstStyle/>
        <a:p>
          <a:endParaRPr lang="en-US"/>
        </a:p>
      </dgm:t>
    </dgm:pt>
    <dgm:pt modelId="{8DBBBE1E-CB31-486D-AFE7-B1CD273CF11F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JSON converted to Pandas </a:t>
          </a:r>
          <a:r>
            <a:rPr lang="en-US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DataFrame</a:t>
          </a:r>
          <a:endParaRPr lang="en-US" dirty="0"/>
        </a:p>
      </dgm:t>
    </dgm:pt>
    <dgm:pt modelId="{F9A12EEE-CDB1-45CA-934C-BF940758D3C8}" type="parTrans" cxnId="{288D9FDA-0D7D-4008-8B57-42A901D3D172}">
      <dgm:prSet/>
      <dgm:spPr/>
      <dgm:t>
        <a:bodyPr/>
        <a:lstStyle/>
        <a:p>
          <a:endParaRPr lang="en-US"/>
        </a:p>
      </dgm:t>
    </dgm:pt>
    <dgm:pt modelId="{CFEFF783-870E-4A7A-B752-6A7493883FB5}" type="sibTrans" cxnId="{288D9FDA-0D7D-4008-8B57-42A901D3D172}">
      <dgm:prSet/>
      <dgm:spPr/>
      <dgm:t>
        <a:bodyPr/>
        <a:lstStyle/>
        <a:p>
          <a:endParaRPr lang="en-US"/>
        </a:p>
      </dgm:t>
    </dgm:pt>
    <dgm:pt modelId="{10AB313E-5550-45C1-A1FE-C13A7D1FBB8C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Data stored in CSV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3E7BF77F-CCA9-4FA9-8E81-706563E23BF0}" type="parTrans" cxnId="{2F10F0B2-8E46-4C21-AE39-11459B2526A2}">
      <dgm:prSet/>
      <dgm:spPr/>
      <dgm:t>
        <a:bodyPr/>
        <a:lstStyle/>
        <a:p>
          <a:endParaRPr lang="en-US"/>
        </a:p>
      </dgm:t>
    </dgm:pt>
    <dgm:pt modelId="{E8128843-C1F5-4392-BB39-6FB17B5DC65A}" type="sibTrans" cxnId="{2F10F0B2-8E46-4C21-AE39-11459B2526A2}">
      <dgm:prSet/>
      <dgm:spPr/>
      <dgm:t>
        <a:bodyPr/>
        <a:lstStyle/>
        <a:p>
          <a:endParaRPr lang="en-US"/>
        </a:p>
      </dgm:t>
    </dgm:pt>
    <dgm:pt modelId="{7798BDFB-3FDB-4DB9-B192-A3BFF6E06339}" type="pres">
      <dgm:prSet presAssocID="{1A2A1BCA-EC31-480C-B246-94EA009B578A}" presName="rootnode" presStyleCnt="0">
        <dgm:presLayoutVars>
          <dgm:chMax/>
          <dgm:chPref/>
          <dgm:dir/>
          <dgm:animLvl val="lvl"/>
        </dgm:presLayoutVars>
      </dgm:prSet>
      <dgm:spPr/>
    </dgm:pt>
    <dgm:pt modelId="{73B22255-BE65-4076-80A9-19FFAF5F4371}" type="pres">
      <dgm:prSet presAssocID="{7E1B59E3-F1B0-4082-A7FA-A3C208CF400B}" presName="composite" presStyleCnt="0"/>
      <dgm:spPr/>
    </dgm:pt>
    <dgm:pt modelId="{CD6AAFE3-DA6D-4D86-8516-07FDC3A28B2B}" type="pres">
      <dgm:prSet presAssocID="{7E1B59E3-F1B0-4082-A7FA-A3C208CF400B}" presName="bentUpArrow1" presStyleLbl="alignImgPlace1" presStyleIdx="0" presStyleCnt="3"/>
      <dgm:spPr/>
    </dgm:pt>
    <dgm:pt modelId="{B2C0D690-ED70-4D6E-A7A2-B91F4BAF00FE}" type="pres">
      <dgm:prSet presAssocID="{7E1B59E3-F1B0-4082-A7FA-A3C208CF400B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8E19C6B1-3D24-49E5-9A42-BD5D5425F28F}" type="pres">
      <dgm:prSet presAssocID="{7E1B59E3-F1B0-4082-A7FA-A3C208CF400B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5A671D8-F68F-4923-B2EB-4EF193AE12EF}" type="pres">
      <dgm:prSet presAssocID="{121F9C4E-72AC-4287-9D7E-97090DFAF074}" presName="sibTrans" presStyleCnt="0"/>
      <dgm:spPr/>
    </dgm:pt>
    <dgm:pt modelId="{8F605CE6-7750-4312-9310-1C1EE25E96E0}" type="pres">
      <dgm:prSet presAssocID="{BEB53A2C-9450-40C1-9950-B8A7372EDBD7}" presName="composite" presStyleCnt="0"/>
      <dgm:spPr/>
    </dgm:pt>
    <dgm:pt modelId="{E1E9C750-FC07-423C-A723-9B3B959E0504}" type="pres">
      <dgm:prSet presAssocID="{BEB53A2C-9450-40C1-9950-B8A7372EDBD7}" presName="bentUpArrow1" presStyleLbl="alignImgPlace1" presStyleIdx="1" presStyleCnt="3"/>
      <dgm:spPr/>
    </dgm:pt>
    <dgm:pt modelId="{B476A59D-6B7F-4C80-B2D6-C4811A695311}" type="pres">
      <dgm:prSet presAssocID="{BEB53A2C-9450-40C1-9950-B8A7372EDBD7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B1AABE98-26A6-4787-B704-B14949C1C89F}" type="pres">
      <dgm:prSet presAssocID="{BEB53A2C-9450-40C1-9950-B8A7372EDBD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29A91A3-57B9-48D1-808B-9A76A22DC59C}" type="pres">
      <dgm:prSet presAssocID="{07EF1646-6491-49DC-82ED-3B7276242A98}" presName="sibTrans" presStyleCnt="0"/>
      <dgm:spPr/>
    </dgm:pt>
    <dgm:pt modelId="{8B9623DE-21FE-43B1-A885-E6AAE3A3A68F}" type="pres">
      <dgm:prSet presAssocID="{8DBBBE1E-CB31-486D-AFE7-B1CD273CF11F}" presName="composite" presStyleCnt="0"/>
      <dgm:spPr/>
    </dgm:pt>
    <dgm:pt modelId="{EF9AA9F4-13D3-4894-8176-99073A63B5D8}" type="pres">
      <dgm:prSet presAssocID="{8DBBBE1E-CB31-486D-AFE7-B1CD273CF11F}" presName="bentUpArrow1" presStyleLbl="alignImgPlace1" presStyleIdx="2" presStyleCnt="3"/>
      <dgm:spPr/>
    </dgm:pt>
    <dgm:pt modelId="{C7475018-1A34-43BB-B087-47B83A1397DB}" type="pres">
      <dgm:prSet presAssocID="{8DBBBE1E-CB31-486D-AFE7-B1CD273CF11F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B0AA64CF-5AE7-4281-80E7-0B75C9DD8D01}" type="pres">
      <dgm:prSet presAssocID="{8DBBBE1E-CB31-486D-AFE7-B1CD273CF11F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8FF38054-17A0-4951-ADC3-23C88D67F99D}" type="pres">
      <dgm:prSet presAssocID="{CFEFF783-870E-4A7A-B752-6A7493883FB5}" presName="sibTrans" presStyleCnt="0"/>
      <dgm:spPr/>
    </dgm:pt>
    <dgm:pt modelId="{14E451AB-BA7B-47BF-B235-CAEB20DF35EE}" type="pres">
      <dgm:prSet presAssocID="{10AB313E-5550-45C1-A1FE-C13A7D1FBB8C}" presName="composite" presStyleCnt="0"/>
      <dgm:spPr/>
    </dgm:pt>
    <dgm:pt modelId="{F12AB48E-5F2F-498A-8BE6-19B35AE2BB5C}" type="pres">
      <dgm:prSet presAssocID="{10AB313E-5550-45C1-A1FE-C13A7D1FBB8C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C75D3848-2B11-440E-A7AB-2214A62CF0D5}" type="presOf" srcId="{10AB313E-5550-45C1-A1FE-C13A7D1FBB8C}" destId="{F12AB48E-5F2F-498A-8BE6-19B35AE2BB5C}" srcOrd="0" destOrd="0" presId="urn:microsoft.com/office/officeart/2005/8/layout/StepDownProcess"/>
    <dgm:cxn modelId="{EEC2CE4A-97D7-45D5-973C-6FCE4457B3B5}" type="presOf" srcId="{1A2A1BCA-EC31-480C-B246-94EA009B578A}" destId="{7798BDFB-3FDB-4DB9-B192-A3BFF6E06339}" srcOrd="0" destOrd="0" presId="urn:microsoft.com/office/officeart/2005/8/layout/StepDownProcess"/>
    <dgm:cxn modelId="{0335F67F-0E25-4F0C-96A8-394E7BEB147E}" type="presOf" srcId="{BEB53A2C-9450-40C1-9950-B8A7372EDBD7}" destId="{B476A59D-6B7F-4C80-B2D6-C4811A695311}" srcOrd="0" destOrd="0" presId="urn:microsoft.com/office/officeart/2005/8/layout/StepDownProcess"/>
    <dgm:cxn modelId="{B961DC82-B506-43A3-BED0-419D57FCA948}" srcId="{1A2A1BCA-EC31-480C-B246-94EA009B578A}" destId="{BEB53A2C-9450-40C1-9950-B8A7372EDBD7}" srcOrd="1" destOrd="0" parTransId="{30BB1EB7-67CA-44D7-BCD0-96E2CA7C411B}" sibTransId="{07EF1646-6491-49DC-82ED-3B7276242A98}"/>
    <dgm:cxn modelId="{2CB49B83-9579-410C-B82E-0D1E2E5196E1}" srcId="{1A2A1BCA-EC31-480C-B246-94EA009B578A}" destId="{7E1B59E3-F1B0-4082-A7FA-A3C208CF400B}" srcOrd="0" destOrd="0" parTransId="{81E9A7B9-D614-4CAC-B8A8-AA11CA94CAFD}" sibTransId="{121F9C4E-72AC-4287-9D7E-97090DFAF074}"/>
    <dgm:cxn modelId="{E4E0FD8B-8338-4374-B15C-9FD5755EA845}" type="presOf" srcId="{7E1B59E3-F1B0-4082-A7FA-A3C208CF400B}" destId="{B2C0D690-ED70-4D6E-A7A2-B91F4BAF00FE}" srcOrd="0" destOrd="0" presId="urn:microsoft.com/office/officeart/2005/8/layout/StepDownProcess"/>
    <dgm:cxn modelId="{2F10F0B2-8E46-4C21-AE39-11459B2526A2}" srcId="{1A2A1BCA-EC31-480C-B246-94EA009B578A}" destId="{10AB313E-5550-45C1-A1FE-C13A7D1FBB8C}" srcOrd="3" destOrd="0" parTransId="{3E7BF77F-CCA9-4FA9-8E81-706563E23BF0}" sibTransId="{E8128843-C1F5-4392-BB39-6FB17B5DC65A}"/>
    <dgm:cxn modelId="{86D574D0-C2E1-41C1-9DFF-041965818D5B}" type="presOf" srcId="{8DBBBE1E-CB31-486D-AFE7-B1CD273CF11F}" destId="{C7475018-1A34-43BB-B087-47B83A1397DB}" srcOrd="0" destOrd="0" presId="urn:microsoft.com/office/officeart/2005/8/layout/StepDownProcess"/>
    <dgm:cxn modelId="{288D9FDA-0D7D-4008-8B57-42A901D3D172}" srcId="{1A2A1BCA-EC31-480C-B246-94EA009B578A}" destId="{8DBBBE1E-CB31-486D-AFE7-B1CD273CF11F}" srcOrd="2" destOrd="0" parTransId="{F9A12EEE-CDB1-45CA-934C-BF940758D3C8}" sibTransId="{CFEFF783-870E-4A7A-B752-6A7493883FB5}"/>
    <dgm:cxn modelId="{87BD1824-9C56-4346-BF40-F5AA7E1B0446}" type="presParOf" srcId="{7798BDFB-3FDB-4DB9-B192-A3BFF6E06339}" destId="{73B22255-BE65-4076-80A9-19FFAF5F4371}" srcOrd="0" destOrd="0" presId="urn:microsoft.com/office/officeart/2005/8/layout/StepDownProcess"/>
    <dgm:cxn modelId="{E908D4DE-903A-42A5-84EB-2782F3D04AB4}" type="presParOf" srcId="{73B22255-BE65-4076-80A9-19FFAF5F4371}" destId="{CD6AAFE3-DA6D-4D86-8516-07FDC3A28B2B}" srcOrd="0" destOrd="0" presId="urn:microsoft.com/office/officeart/2005/8/layout/StepDownProcess"/>
    <dgm:cxn modelId="{B5C87E80-C6B3-4E4F-A267-54FE39CDAE04}" type="presParOf" srcId="{73B22255-BE65-4076-80A9-19FFAF5F4371}" destId="{B2C0D690-ED70-4D6E-A7A2-B91F4BAF00FE}" srcOrd="1" destOrd="0" presId="urn:microsoft.com/office/officeart/2005/8/layout/StepDownProcess"/>
    <dgm:cxn modelId="{74C46DBB-E921-4EA2-B8D2-B99F3ED2F48B}" type="presParOf" srcId="{73B22255-BE65-4076-80A9-19FFAF5F4371}" destId="{8E19C6B1-3D24-49E5-9A42-BD5D5425F28F}" srcOrd="2" destOrd="0" presId="urn:microsoft.com/office/officeart/2005/8/layout/StepDownProcess"/>
    <dgm:cxn modelId="{BC266418-187F-455C-B16F-A9C2ADC5FFD2}" type="presParOf" srcId="{7798BDFB-3FDB-4DB9-B192-A3BFF6E06339}" destId="{05A671D8-F68F-4923-B2EB-4EF193AE12EF}" srcOrd="1" destOrd="0" presId="urn:microsoft.com/office/officeart/2005/8/layout/StepDownProcess"/>
    <dgm:cxn modelId="{2B01B17C-E927-4B36-960C-5A8400877108}" type="presParOf" srcId="{7798BDFB-3FDB-4DB9-B192-A3BFF6E06339}" destId="{8F605CE6-7750-4312-9310-1C1EE25E96E0}" srcOrd="2" destOrd="0" presId="urn:microsoft.com/office/officeart/2005/8/layout/StepDownProcess"/>
    <dgm:cxn modelId="{AA5282DB-4800-4FD2-B81A-685AC320B6A1}" type="presParOf" srcId="{8F605CE6-7750-4312-9310-1C1EE25E96E0}" destId="{E1E9C750-FC07-423C-A723-9B3B959E0504}" srcOrd="0" destOrd="0" presId="urn:microsoft.com/office/officeart/2005/8/layout/StepDownProcess"/>
    <dgm:cxn modelId="{DAB931C3-AA7E-4FEA-B055-34C6015E1B08}" type="presParOf" srcId="{8F605CE6-7750-4312-9310-1C1EE25E96E0}" destId="{B476A59D-6B7F-4C80-B2D6-C4811A695311}" srcOrd="1" destOrd="0" presId="urn:microsoft.com/office/officeart/2005/8/layout/StepDownProcess"/>
    <dgm:cxn modelId="{AC56BE6F-BBFC-431C-95B6-833C82AB31CB}" type="presParOf" srcId="{8F605CE6-7750-4312-9310-1C1EE25E96E0}" destId="{B1AABE98-26A6-4787-B704-B14949C1C89F}" srcOrd="2" destOrd="0" presId="urn:microsoft.com/office/officeart/2005/8/layout/StepDownProcess"/>
    <dgm:cxn modelId="{9CE9B66F-991F-4CF0-98C3-2E9F46283C79}" type="presParOf" srcId="{7798BDFB-3FDB-4DB9-B192-A3BFF6E06339}" destId="{429A91A3-57B9-48D1-808B-9A76A22DC59C}" srcOrd="3" destOrd="0" presId="urn:microsoft.com/office/officeart/2005/8/layout/StepDownProcess"/>
    <dgm:cxn modelId="{2FB44236-57F3-4BD9-AC3E-666266137104}" type="presParOf" srcId="{7798BDFB-3FDB-4DB9-B192-A3BFF6E06339}" destId="{8B9623DE-21FE-43B1-A885-E6AAE3A3A68F}" srcOrd="4" destOrd="0" presId="urn:microsoft.com/office/officeart/2005/8/layout/StepDownProcess"/>
    <dgm:cxn modelId="{1A7EE494-9CCD-46E7-AF33-8AB9054088D9}" type="presParOf" srcId="{8B9623DE-21FE-43B1-A885-E6AAE3A3A68F}" destId="{EF9AA9F4-13D3-4894-8176-99073A63B5D8}" srcOrd="0" destOrd="0" presId="urn:microsoft.com/office/officeart/2005/8/layout/StepDownProcess"/>
    <dgm:cxn modelId="{41459FCE-B918-4ECF-A938-34335743A343}" type="presParOf" srcId="{8B9623DE-21FE-43B1-A885-E6AAE3A3A68F}" destId="{C7475018-1A34-43BB-B087-47B83A1397DB}" srcOrd="1" destOrd="0" presId="urn:microsoft.com/office/officeart/2005/8/layout/StepDownProcess"/>
    <dgm:cxn modelId="{33004F2D-0389-4317-B402-4D4AF9960F2D}" type="presParOf" srcId="{8B9623DE-21FE-43B1-A885-E6AAE3A3A68F}" destId="{B0AA64CF-5AE7-4281-80E7-0B75C9DD8D01}" srcOrd="2" destOrd="0" presId="urn:microsoft.com/office/officeart/2005/8/layout/StepDownProcess"/>
    <dgm:cxn modelId="{6FA69CCE-5E1F-476B-A464-4B064F2A9C60}" type="presParOf" srcId="{7798BDFB-3FDB-4DB9-B192-A3BFF6E06339}" destId="{8FF38054-17A0-4951-ADC3-23C88D67F99D}" srcOrd="5" destOrd="0" presId="urn:microsoft.com/office/officeart/2005/8/layout/StepDownProcess"/>
    <dgm:cxn modelId="{8220F209-83B2-4273-A0A6-F9ED60C3FABD}" type="presParOf" srcId="{7798BDFB-3FDB-4DB9-B192-A3BFF6E06339}" destId="{14E451AB-BA7B-47BF-B235-CAEB20DF35EE}" srcOrd="6" destOrd="0" presId="urn:microsoft.com/office/officeart/2005/8/layout/StepDownProcess"/>
    <dgm:cxn modelId="{418B606D-26CC-4528-9C74-E0B848A2A0A0}" type="presParOf" srcId="{14E451AB-BA7B-47BF-B235-CAEB20DF35EE}" destId="{F12AB48E-5F2F-498A-8BE6-19B35AE2BB5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2A1BCA-EC31-480C-B246-94EA009B578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FBF32802-4819-479A-A3B1-914E3A10F6D1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/>
            </a:rPr>
            <a:t>Wikipedia pages were scraped to gather additional launch data.</a:t>
          </a:r>
          <a:endParaRPr lang="en-US" dirty="0">
            <a:solidFill>
              <a:schemeClr val="accent3">
                <a:lumMod val="25000"/>
              </a:schemeClr>
            </a:solidFill>
            <a:latin typeface="Abadi"/>
          </a:endParaRPr>
        </a:p>
      </dgm:t>
    </dgm:pt>
    <dgm:pt modelId="{328B4F30-E9D9-4F2A-AAA3-A4F5DD4F6E2D}" type="parTrans" cxnId="{EF17815B-EB54-48F8-BF16-1BA44830D7FA}">
      <dgm:prSet/>
      <dgm:spPr/>
      <dgm:t>
        <a:bodyPr/>
        <a:lstStyle/>
        <a:p>
          <a:endParaRPr lang="en-US"/>
        </a:p>
      </dgm:t>
    </dgm:pt>
    <dgm:pt modelId="{42CCCDC9-7003-4589-8097-82A2E8DD05A9}" type="sibTrans" cxnId="{EF17815B-EB54-48F8-BF16-1BA44830D7FA}">
      <dgm:prSet/>
      <dgm:spPr/>
      <dgm:t>
        <a:bodyPr/>
        <a:lstStyle/>
        <a:p>
          <a:endParaRPr lang="en-US"/>
        </a:p>
      </dgm:t>
    </dgm:pt>
    <dgm:pt modelId="{AE2AF2A4-7FC6-4E0E-B0A3-AB196A341F91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/>
            </a:rPr>
            <a:t>BeautifulSoup was used to extract table data.</a:t>
          </a:r>
          <a:endParaRPr lang="en-US" dirty="0">
            <a:solidFill>
              <a:schemeClr val="accent3">
                <a:lumMod val="25000"/>
              </a:schemeClr>
            </a:solidFill>
            <a:latin typeface="Abadi"/>
          </a:endParaRPr>
        </a:p>
      </dgm:t>
    </dgm:pt>
    <dgm:pt modelId="{F841E751-3A82-4B76-918B-F198E67EB932}" type="parTrans" cxnId="{18B0ECB2-81A1-4265-A5E4-3C3F00BF06EF}">
      <dgm:prSet/>
      <dgm:spPr/>
      <dgm:t>
        <a:bodyPr/>
        <a:lstStyle/>
        <a:p>
          <a:endParaRPr lang="en-US"/>
        </a:p>
      </dgm:t>
    </dgm:pt>
    <dgm:pt modelId="{840AFD01-5EDA-4F35-965F-E932090E7866}" type="sibTrans" cxnId="{18B0ECB2-81A1-4265-A5E4-3C3F00BF06EF}">
      <dgm:prSet/>
      <dgm:spPr/>
      <dgm:t>
        <a:bodyPr/>
        <a:lstStyle/>
        <a:p>
          <a:endParaRPr lang="en-US"/>
        </a:p>
      </dgm:t>
    </dgm:pt>
    <dgm:pt modelId="{9F94D54A-D9D2-403C-9732-33821B12AC8D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/>
            </a:rPr>
            <a:t>Data was cleaned and formatted into structured CSV files.</a:t>
          </a:r>
          <a:endParaRPr lang="en-US" dirty="0">
            <a:solidFill>
              <a:schemeClr val="accent3">
                <a:lumMod val="25000"/>
              </a:schemeClr>
            </a:solidFill>
            <a:latin typeface="Abadi"/>
          </a:endParaRPr>
        </a:p>
      </dgm:t>
    </dgm:pt>
    <dgm:pt modelId="{49B92490-B4C9-47D6-82E9-D4F4AF2DA6A7}" type="parTrans" cxnId="{0703C484-ABA5-4DCF-A6F9-98D40CCE556E}">
      <dgm:prSet/>
      <dgm:spPr/>
      <dgm:t>
        <a:bodyPr/>
        <a:lstStyle/>
        <a:p>
          <a:endParaRPr lang="en-US"/>
        </a:p>
      </dgm:t>
    </dgm:pt>
    <dgm:pt modelId="{F1DBD654-217D-4FAD-8658-4BB50582E9C9}" type="sibTrans" cxnId="{0703C484-ABA5-4DCF-A6F9-98D40CCE556E}">
      <dgm:prSet/>
      <dgm:spPr/>
      <dgm:t>
        <a:bodyPr/>
        <a:lstStyle/>
        <a:p>
          <a:endParaRPr lang="en-US"/>
        </a:p>
      </dgm:t>
    </dgm:pt>
    <dgm:pt modelId="{7798BDFB-3FDB-4DB9-B192-A3BFF6E06339}" type="pres">
      <dgm:prSet presAssocID="{1A2A1BCA-EC31-480C-B246-94EA009B578A}" presName="rootnode" presStyleCnt="0">
        <dgm:presLayoutVars>
          <dgm:chMax/>
          <dgm:chPref/>
          <dgm:dir/>
          <dgm:animLvl val="lvl"/>
        </dgm:presLayoutVars>
      </dgm:prSet>
      <dgm:spPr/>
    </dgm:pt>
    <dgm:pt modelId="{B77F2DF3-3CFF-45AD-BC9F-15625F0220B9}" type="pres">
      <dgm:prSet presAssocID="{FBF32802-4819-479A-A3B1-914E3A10F6D1}" presName="composite" presStyleCnt="0"/>
      <dgm:spPr/>
    </dgm:pt>
    <dgm:pt modelId="{FE4A71C1-093A-439E-8C90-05F291471C74}" type="pres">
      <dgm:prSet presAssocID="{FBF32802-4819-479A-A3B1-914E3A10F6D1}" presName="bentUpArrow1" presStyleLbl="alignImgPlace1" presStyleIdx="0" presStyleCnt="2"/>
      <dgm:spPr/>
    </dgm:pt>
    <dgm:pt modelId="{C187883F-3C08-40B0-9C44-B192EC339FAE}" type="pres">
      <dgm:prSet presAssocID="{FBF32802-4819-479A-A3B1-914E3A10F6D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ED69AF2-617F-4528-97B0-C96659627A49}" type="pres">
      <dgm:prSet presAssocID="{FBF32802-4819-479A-A3B1-914E3A10F6D1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11CA8A03-2E20-4374-8E67-EC3D93523C62}" type="pres">
      <dgm:prSet presAssocID="{42CCCDC9-7003-4589-8097-82A2E8DD05A9}" presName="sibTrans" presStyleCnt="0"/>
      <dgm:spPr/>
    </dgm:pt>
    <dgm:pt modelId="{F8C0DDE3-AA0E-4250-B7B7-827DDB0D6CC6}" type="pres">
      <dgm:prSet presAssocID="{AE2AF2A4-7FC6-4E0E-B0A3-AB196A341F91}" presName="composite" presStyleCnt="0"/>
      <dgm:spPr/>
    </dgm:pt>
    <dgm:pt modelId="{1DE12E42-672C-4741-A9FA-7854969EDECA}" type="pres">
      <dgm:prSet presAssocID="{AE2AF2A4-7FC6-4E0E-B0A3-AB196A341F91}" presName="bentUpArrow1" presStyleLbl="alignImgPlace1" presStyleIdx="1" presStyleCnt="2"/>
      <dgm:spPr/>
    </dgm:pt>
    <dgm:pt modelId="{0E5B60F9-2560-45B0-9E28-966CE17AFFDF}" type="pres">
      <dgm:prSet presAssocID="{AE2AF2A4-7FC6-4E0E-B0A3-AB196A341F91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B503F65B-B998-4CAF-826A-84E5C9D192B1}" type="pres">
      <dgm:prSet presAssocID="{AE2AF2A4-7FC6-4E0E-B0A3-AB196A341F91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09453306-2CF0-4C35-8E7F-90EDBB099741}" type="pres">
      <dgm:prSet presAssocID="{840AFD01-5EDA-4F35-965F-E932090E7866}" presName="sibTrans" presStyleCnt="0"/>
      <dgm:spPr/>
    </dgm:pt>
    <dgm:pt modelId="{268F3275-CDC9-4D8F-AD78-A06DD133B699}" type="pres">
      <dgm:prSet presAssocID="{9F94D54A-D9D2-403C-9732-33821B12AC8D}" presName="composite" presStyleCnt="0"/>
      <dgm:spPr/>
    </dgm:pt>
    <dgm:pt modelId="{B379CDC2-1855-4719-B5AF-59904CD0F09E}" type="pres">
      <dgm:prSet presAssocID="{9F94D54A-D9D2-403C-9732-33821B12AC8D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38417800-903E-4542-A6A0-CC70A0D045EF}" type="presOf" srcId="{AE2AF2A4-7FC6-4E0E-B0A3-AB196A341F91}" destId="{0E5B60F9-2560-45B0-9E28-966CE17AFFDF}" srcOrd="0" destOrd="0" presId="urn:microsoft.com/office/officeart/2005/8/layout/StepDownProcess"/>
    <dgm:cxn modelId="{82971807-2718-44F8-8D69-5989ED3D8292}" type="presOf" srcId="{9F94D54A-D9D2-403C-9732-33821B12AC8D}" destId="{B379CDC2-1855-4719-B5AF-59904CD0F09E}" srcOrd="0" destOrd="0" presId="urn:microsoft.com/office/officeart/2005/8/layout/StepDownProcess"/>
    <dgm:cxn modelId="{D7E58013-8987-4C6B-B5CE-3BB56065391B}" type="presOf" srcId="{FBF32802-4819-479A-A3B1-914E3A10F6D1}" destId="{C187883F-3C08-40B0-9C44-B192EC339FAE}" srcOrd="0" destOrd="0" presId="urn:microsoft.com/office/officeart/2005/8/layout/StepDownProcess"/>
    <dgm:cxn modelId="{EF17815B-EB54-48F8-BF16-1BA44830D7FA}" srcId="{1A2A1BCA-EC31-480C-B246-94EA009B578A}" destId="{FBF32802-4819-479A-A3B1-914E3A10F6D1}" srcOrd="0" destOrd="0" parTransId="{328B4F30-E9D9-4F2A-AAA3-A4F5DD4F6E2D}" sibTransId="{42CCCDC9-7003-4589-8097-82A2E8DD05A9}"/>
    <dgm:cxn modelId="{EEC2CE4A-97D7-45D5-973C-6FCE4457B3B5}" type="presOf" srcId="{1A2A1BCA-EC31-480C-B246-94EA009B578A}" destId="{7798BDFB-3FDB-4DB9-B192-A3BFF6E06339}" srcOrd="0" destOrd="0" presId="urn:microsoft.com/office/officeart/2005/8/layout/StepDownProcess"/>
    <dgm:cxn modelId="{0703C484-ABA5-4DCF-A6F9-98D40CCE556E}" srcId="{1A2A1BCA-EC31-480C-B246-94EA009B578A}" destId="{9F94D54A-D9D2-403C-9732-33821B12AC8D}" srcOrd="2" destOrd="0" parTransId="{49B92490-B4C9-47D6-82E9-D4F4AF2DA6A7}" sibTransId="{F1DBD654-217D-4FAD-8658-4BB50582E9C9}"/>
    <dgm:cxn modelId="{18B0ECB2-81A1-4265-A5E4-3C3F00BF06EF}" srcId="{1A2A1BCA-EC31-480C-B246-94EA009B578A}" destId="{AE2AF2A4-7FC6-4E0E-B0A3-AB196A341F91}" srcOrd="1" destOrd="0" parTransId="{F841E751-3A82-4B76-918B-F198E67EB932}" sibTransId="{840AFD01-5EDA-4F35-965F-E932090E7866}"/>
    <dgm:cxn modelId="{37DFA7D0-0419-4076-8CF2-8DA6820E2FFF}" type="presParOf" srcId="{7798BDFB-3FDB-4DB9-B192-A3BFF6E06339}" destId="{B77F2DF3-3CFF-45AD-BC9F-15625F0220B9}" srcOrd="0" destOrd="0" presId="urn:microsoft.com/office/officeart/2005/8/layout/StepDownProcess"/>
    <dgm:cxn modelId="{8AC82798-5261-4C56-936F-8F37C277E0DF}" type="presParOf" srcId="{B77F2DF3-3CFF-45AD-BC9F-15625F0220B9}" destId="{FE4A71C1-093A-439E-8C90-05F291471C74}" srcOrd="0" destOrd="0" presId="urn:microsoft.com/office/officeart/2005/8/layout/StepDownProcess"/>
    <dgm:cxn modelId="{BEA29592-62D7-4165-9381-8E8094064A58}" type="presParOf" srcId="{B77F2DF3-3CFF-45AD-BC9F-15625F0220B9}" destId="{C187883F-3C08-40B0-9C44-B192EC339FAE}" srcOrd="1" destOrd="0" presId="urn:microsoft.com/office/officeart/2005/8/layout/StepDownProcess"/>
    <dgm:cxn modelId="{EF0F4419-DEDF-4E2E-A826-E2D40A0EE595}" type="presParOf" srcId="{B77F2DF3-3CFF-45AD-BC9F-15625F0220B9}" destId="{9ED69AF2-617F-4528-97B0-C96659627A49}" srcOrd="2" destOrd="0" presId="urn:microsoft.com/office/officeart/2005/8/layout/StepDownProcess"/>
    <dgm:cxn modelId="{1579AC6D-5754-4929-8191-8A3C47E74994}" type="presParOf" srcId="{7798BDFB-3FDB-4DB9-B192-A3BFF6E06339}" destId="{11CA8A03-2E20-4374-8E67-EC3D93523C62}" srcOrd="1" destOrd="0" presId="urn:microsoft.com/office/officeart/2005/8/layout/StepDownProcess"/>
    <dgm:cxn modelId="{6AEF662B-BF5F-4394-897C-1AA2BD3F74A5}" type="presParOf" srcId="{7798BDFB-3FDB-4DB9-B192-A3BFF6E06339}" destId="{F8C0DDE3-AA0E-4250-B7B7-827DDB0D6CC6}" srcOrd="2" destOrd="0" presId="urn:microsoft.com/office/officeart/2005/8/layout/StepDownProcess"/>
    <dgm:cxn modelId="{D651319E-ECAC-4732-BFA9-9BB6B8568197}" type="presParOf" srcId="{F8C0DDE3-AA0E-4250-B7B7-827DDB0D6CC6}" destId="{1DE12E42-672C-4741-A9FA-7854969EDECA}" srcOrd="0" destOrd="0" presId="urn:microsoft.com/office/officeart/2005/8/layout/StepDownProcess"/>
    <dgm:cxn modelId="{B9FFAD38-44F8-47C8-8536-F7E8DE41F935}" type="presParOf" srcId="{F8C0DDE3-AA0E-4250-B7B7-827DDB0D6CC6}" destId="{0E5B60F9-2560-45B0-9E28-966CE17AFFDF}" srcOrd="1" destOrd="0" presId="urn:microsoft.com/office/officeart/2005/8/layout/StepDownProcess"/>
    <dgm:cxn modelId="{08A770AD-1152-4117-94D1-9621BAAD62E3}" type="presParOf" srcId="{F8C0DDE3-AA0E-4250-B7B7-827DDB0D6CC6}" destId="{B503F65B-B998-4CAF-826A-84E5C9D192B1}" srcOrd="2" destOrd="0" presId="urn:microsoft.com/office/officeart/2005/8/layout/StepDownProcess"/>
    <dgm:cxn modelId="{90905DA5-BD0D-48A9-8877-BF499788A7BB}" type="presParOf" srcId="{7798BDFB-3FDB-4DB9-B192-A3BFF6E06339}" destId="{09453306-2CF0-4C35-8E7F-90EDBB099741}" srcOrd="3" destOrd="0" presId="urn:microsoft.com/office/officeart/2005/8/layout/StepDownProcess"/>
    <dgm:cxn modelId="{DECBDAE4-38B4-4D55-82D3-8C8A8CF6A7D1}" type="presParOf" srcId="{7798BDFB-3FDB-4DB9-B192-A3BFF6E06339}" destId="{268F3275-CDC9-4D8F-AD78-A06DD133B699}" srcOrd="4" destOrd="0" presId="urn:microsoft.com/office/officeart/2005/8/layout/StepDownProcess"/>
    <dgm:cxn modelId="{6990FBE8-D94D-473B-9717-FC34D8D4047A}" type="presParOf" srcId="{268F3275-CDC9-4D8F-AD78-A06DD133B699}" destId="{B379CDC2-1855-4719-B5AF-59904CD0F09E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AAFE3-DA6D-4D86-8516-07FDC3A28B2B}">
      <dsp:nvSpPr>
        <dsp:cNvPr id="0" name=""/>
        <dsp:cNvSpPr/>
      </dsp:nvSpPr>
      <dsp:spPr>
        <a:xfrm rot="5400000">
          <a:off x="644607" y="870015"/>
          <a:ext cx="764062" cy="8698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C0D690-ED70-4D6E-A7A2-B91F4BAF00FE}">
      <dsp:nvSpPr>
        <dsp:cNvPr id="0" name=""/>
        <dsp:cNvSpPr/>
      </dsp:nvSpPr>
      <dsp:spPr>
        <a:xfrm>
          <a:off x="442177" y="23036"/>
          <a:ext cx="1286231" cy="90032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API request sent to SpaceX API </a:t>
          </a:r>
          <a:endParaRPr lang="en-US" sz="1300" kern="1200" dirty="0"/>
        </a:p>
      </dsp:txBody>
      <dsp:txXfrm>
        <a:off x="486135" y="66994"/>
        <a:ext cx="1198315" cy="812404"/>
      </dsp:txXfrm>
    </dsp:sp>
    <dsp:sp modelId="{8E19C6B1-3D24-49E5-9A42-BD5D5425F28F}">
      <dsp:nvSpPr>
        <dsp:cNvPr id="0" name=""/>
        <dsp:cNvSpPr/>
      </dsp:nvSpPr>
      <dsp:spPr>
        <a:xfrm>
          <a:off x="1728409" y="108902"/>
          <a:ext cx="935482" cy="727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E9C750-FC07-423C-A723-9B3B959E0504}">
      <dsp:nvSpPr>
        <dsp:cNvPr id="0" name=""/>
        <dsp:cNvSpPr/>
      </dsp:nvSpPr>
      <dsp:spPr>
        <a:xfrm rot="5400000">
          <a:off x="1711030" y="1881372"/>
          <a:ext cx="764062" cy="8698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76A59D-6B7F-4C80-B2D6-C4811A695311}">
      <dsp:nvSpPr>
        <dsp:cNvPr id="0" name=""/>
        <dsp:cNvSpPr/>
      </dsp:nvSpPr>
      <dsp:spPr>
        <a:xfrm>
          <a:off x="1508600" y="1034393"/>
          <a:ext cx="1286231" cy="90032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Response received in JSON format </a:t>
          </a:r>
          <a:endParaRPr lang="en-US" sz="1300" kern="1200" dirty="0"/>
        </a:p>
      </dsp:txBody>
      <dsp:txXfrm>
        <a:off x="1552558" y="1078351"/>
        <a:ext cx="1198315" cy="812404"/>
      </dsp:txXfrm>
    </dsp:sp>
    <dsp:sp modelId="{B1AABE98-26A6-4787-B704-B14949C1C89F}">
      <dsp:nvSpPr>
        <dsp:cNvPr id="0" name=""/>
        <dsp:cNvSpPr/>
      </dsp:nvSpPr>
      <dsp:spPr>
        <a:xfrm>
          <a:off x="2794831" y="1120259"/>
          <a:ext cx="935482" cy="727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AA9F4-13D3-4894-8176-99073A63B5D8}">
      <dsp:nvSpPr>
        <dsp:cNvPr id="0" name=""/>
        <dsp:cNvSpPr/>
      </dsp:nvSpPr>
      <dsp:spPr>
        <a:xfrm rot="5400000">
          <a:off x="2777453" y="2892729"/>
          <a:ext cx="764062" cy="8698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475018-1A34-43BB-B087-47B83A1397DB}">
      <dsp:nvSpPr>
        <dsp:cNvPr id="0" name=""/>
        <dsp:cNvSpPr/>
      </dsp:nvSpPr>
      <dsp:spPr>
        <a:xfrm>
          <a:off x="2575023" y="2045750"/>
          <a:ext cx="1286231" cy="90032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JSON converted to Pandas </a:t>
          </a:r>
          <a:r>
            <a:rPr lang="en-US" sz="1300" kern="1200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DataFrame</a:t>
          </a:r>
          <a:endParaRPr lang="en-US" sz="1300" kern="1200" dirty="0"/>
        </a:p>
      </dsp:txBody>
      <dsp:txXfrm>
        <a:off x="2618981" y="2089708"/>
        <a:ext cx="1198315" cy="812404"/>
      </dsp:txXfrm>
    </dsp:sp>
    <dsp:sp modelId="{B0AA64CF-5AE7-4281-80E7-0B75C9DD8D01}">
      <dsp:nvSpPr>
        <dsp:cNvPr id="0" name=""/>
        <dsp:cNvSpPr/>
      </dsp:nvSpPr>
      <dsp:spPr>
        <a:xfrm>
          <a:off x="3861254" y="2131616"/>
          <a:ext cx="935482" cy="727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2AB48E-5F2F-498A-8BE6-19B35AE2BB5C}">
      <dsp:nvSpPr>
        <dsp:cNvPr id="0" name=""/>
        <dsp:cNvSpPr/>
      </dsp:nvSpPr>
      <dsp:spPr>
        <a:xfrm>
          <a:off x="3641445" y="3057107"/>
          <a:ext cx="1286231" cy="90032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Data stored in CSV</a:t>
          </a:r>
          <a:endParaRPr lang="en-US" sz="13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3685403" y="3101065"/>
        <a:ext cx="1198315" cy="8124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A71C1-093A-439E-8C90-05F291471C74}">
      <dsp:nvSpPr>
        <dsp:cNvPr id="0" name=""/>
        <dsp:cNvSpPr/>
      </dsp:nvSpPr>
      <dsp:spPr>
        <a:xfrm rot="5400000">
          <a:off x="656127" y="1162969"/>
          <a:ext cx="1028545" cy="117096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87883F-3C08-40B0-9C44-B192EC339FAE}">
      <dsp:nvSpPr>
        <dsp:cNvPr id="0" name=""/>
        <dsp:cNvSpPr/>
      </dsp:nvSpPr>
      <dsp:spPr>
        <a:xfrm>
          <a:off x="383625" y="22805"/>
          <a:ext cx="1731465" cy="121196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accent3">
                  <a:lumMod val="25000"/>
                </a:schemeClr>
              </a:solidFill>
              <a:latin typeface="Abadi"/>
            </a:rPr>
            <a:t>Wikipedia pages were scraped to gather additional launch data.</a:t>
          </a:r>
          <a:endParaRPr lang="en-US" sz="1500" kern="1200" dirty="0">
            <a:solidFill>
              <a:schemeClr val="accent3">
                <a:lumMod val="25000"/>
              </a:schemeClr>
            </a:solidFill>
            <a:latin typeface="Abadi"/>
          </a:endParaRPr>
        </a:p>
      </dsp:txBody>
      <dsp:txXfrm>
        <a:off x="442799" y="81979"/>
        <a:ext cx="1613117" cy="1093621"/>
      </dsp:txXfrm>
    </dsp:sp>
    <dsp:sp modelId="{9ED69AF2-617F-4528-97B0-C96659627A49}">
      <dsp:nvSpPr>
        <dsp:cNvPr id="0" name=""/>
        <dsp:cNvSpPr/>
      </dsp:nvSpPr>
      <dsp:spPr>
        <a:xfrm>
          <a:off x="2115091" y="138394"/>
          <a:ext cx="1259303" cy="979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E12E42-672C-4741-A9FA-7854969EDECA}">
      <dsp:nvSpPr>
        <dsp:cNvPr id="0" name=""/>
        <dsp:cNvSpPr/>
      </dsp:nvSpPr>
      <dsp:spPr>
        <a:xfrm rot="5400000">
          <a:off x="2091696" y="2524411"/>
          <a:ext cx="1028545" cy="117096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5B60F9-2560-45B0-9E28-966CE17AFFDF}">
      <dsp:nvSpPr>
        <dsp:cNvPr id="0" name=""/>
        <dsp:cNvSpPr/>
      </dsp:nvSpPr>
      <dsp:spPr>
        <a:xfrm>
          <a:off x="1819194" y="1384247"/>
          <a:ext cx="1731465" cy="121196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accent3">
                  <a:lumMod val="25000"/>
                </a:schemeClr>
              </a:solidFill>
              <a:latin typeface="Abadi"/>
            </a:rPr>
            <a:t>BeautifulSoup was used to extract table data.</a:t>
          </a:r>
          <a:endParaRPr lang="en-US" sz="1500" kern="1200" dirty="0">
            <a:solidFill>
              <a:schemeClr val="accent3">
                <a:lumMod val="25000"/>
              </a:schemeClr>
            </a:solidFill>
            <a:latin typeface="Abadi"/>
          </a:endParaRPr>
        </a:p>
      </dsp:txBody>
      <dsp:txXfrm>
        <a:off x="1878368" y="1443421"/>
        <a:ext cx="1613117" cy="1093621"/>
      </dsp:txXfrm>
    </dsp:sp>
    <dsp:sp modelId="{B503F65B-B998-4CAF-826A-84E5C9D192B1}">
      <dsp:nvSpPr>
        <dsp:cNvPr id="0" name=""/>
        <dsp:cNvSpPr/>
      </dsp:nvSpPr>
      <dsp:spPr>
        <a:xfrm>
          <a:off x="3550660" y="1499836"/>
          <a:ext cx="1259303" cy="979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9CDC2-1855-4719-B5AF-59904CD0F09E}">
      <dsp:nvSpPr>
        <dsp:cNvPr id="0" name=""/>
        <dsp:cNvSpPr/>
      </dsp:nvSpPr>
      <dsp:spPr>
        <a:xfrm>
          <a:off x="3254763" y="2745689"/>
          <a:ext cx="1731465" cy="121196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accent3">
                  <a:lumMod val="25000"/>
                </a:schemeClr>
              </a:solidFill>
              <a:latin typeface="Abadi"/>
            </a:rPr>
            <a:t>Data was cleaned and formatted into structured CSV files.</a:t>
          </a:r>
          <a:endParaRPr lang="en-US" sz="1500" kern="1200" dirty="0">
            <a:solidFill>
              <a:schemeClr val="accent3">
                <a:lumMod val="25000"/>
              </a:schemeClr>
            </a:solidFill>
            <a:latin typeface="Abadi"/>
          </a:endParaRPr>
        </a:p>
      </dsp:txBody>
      <dsp:txXfrm>
        <a:off x="3313937" y="2804863"/>
        <a:ext cx="1613117" cy="1093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TaylorStreet/PublicCoursera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TaylorStreet/PublicCoursera/blob/main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TaylorStreet/PublicCoursera/blob/main/jupyter-labs-eda-sql-coursera_sqllite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TaylorStreet/PublicCoursera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TaylorStreet/PublicCoursera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TaylorStreet/PublicCoursera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JasonTaylorStreet/PublicCoursera/blob/main/jupyter-labs-spacex-data-collection-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JasonTaylorStreet/PublicCoursera/blob/main/jupyter-labs-webscraping%20(1)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Jason Street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2/6/2025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Processing Steps: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Removing irrelevant columns.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Handling missing values.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Standardizing data formats.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Transforming categorical variables into numerical values.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for Notebook: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https://github.com/JasonTaylorStreet/PublicCoursera/blob/main/labs-jupyter-spacex-Data%20wrangling.ipynb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360445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 and Visualizations: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for Flight Number vs.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charts for launch success rates by orbit type.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charts for yearly success trends.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 for Notebook: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https://github.com/JasonTaylorStreet/PublicCoursera/blob/main/edadataviz.ipynb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Identified unique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Filtered data based on specific conditions (e.g., NASA launches).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Aggregated payload masses for different booster versions.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 for Notebook: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hlinkClick r:id="rId3"/>
              </a:rPr>
              <a:t>https://github.com/JasonTaylorStreet/PublicCoursera/blob/main/jupyter-labs-eda-sql-coursera_sqllite%20(1).ipynb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1946" y="1418897"/>
            <a:ext cx="10515600" cy="500831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Objects Added: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Markers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folium.Marker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– Identify SpaceX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Circular Zones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– Show area influence (1 km radius).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Success/Failure Markers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folium.MarkerCluster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– Green for success, red for failure.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 Position Tool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– Displays real-time coordinates.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Measurement Lines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folium.PolyLine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– Connect sites to coastlines, highways, cities.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launch site distribution.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 proximity to infrastructure.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geographic patterns in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for Notebook: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https://github.com/JasonTaylorStreet/PublicCoursera/blob/main/lab_jupyter_launch_site_location.ipynb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780" y="1429407"/>
            <a:ext cx="10231820" cy="5171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Components Added: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Menu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dcc.Dropdown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– Select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Pie Chart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dcc.Graph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– Displays launch success distribution.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Slider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dcc.RangeSlider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– Filters payload mass range.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dcc.Graph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– Shows payload vs. launch success with booster version color-coded.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Allow interactive exploration of launch success rates.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key factors influencing successful landings.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 payload impact on mission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for Notebook: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hlinkClick r:id="rId3"/>
              </a:rPr>
              <a:t>https://github.com/JasonTaylorStreet/PublicCoursera/blob/main/spacex_dash_app.py</a:t>
            </a: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2247" y="1345324"/>
            <a:ext cx="11351173" cy="5265683"/>
          </a:xfrm>
          <a:prstGeom prst="rect">
            <a:avLst/>
          </a:prstGeom>
        </p:spPr>
        <p:txBody>
          <a:bodyPr numCol="2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Preparation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Standardized features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StandardScaler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data into training (80%) and testing (20%) sets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Training &amp; Hyperparameter Tuning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find the best parameters for: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(C, penalty, solver)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 (SVM) (kernel, C, gamma)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(criterion,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max_depth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min_samples_split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 (KNN) (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n_neighbors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algorithm, p)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Evaluation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Compared models based on accuracy scores on test data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confusion matrices to analyze misclassifications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Performing Model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with highest test accuracy was selected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multiple models had the same accuracy, interpretability &amp; computation efficiency were considered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for Notebook: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https://github.com/JasonTaylorStreet/PublicCoursera/blob/main/SpaceX_Machine%20Learning%20Prediction_Part_5.ipynb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3647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Findings: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Certain launch sites had higher success rates.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 influenced landing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Findings: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 and Logistic Regression models performed best.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was a key determinant of success.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4782206"/>
            <a:ext cx="9992213" cy="108678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flights took place at site CCAFS SLC 40. There appears to be a range of flight numbers that did not occur at this site but rather KSC LC 39A. Further investigation required into probable causes such possible site maintenance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2B777-1859-27A5-A51A-19FC82FD6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79" y="1718326"/>
            <a:ext cx="11624441" cy="249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918841"/>
            <a:ext cx="9982072" cy="96250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CCAFS SLC 40 site had the most variety in payload mass which trends with the number of flights from the previous slide.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6A899-7B0F-5ECF-1A9A-DD6645FA8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86" y="1857847"/>
            <a:ext cx="11813628" cy="24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259724"/>
            <a:ext cx="3932238" cy="363397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ES-L1, GEO, HEO, SSO, and VLEO orbit types had the greatest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Next slide will provide perspective at the displayed rates. For example, GEO had only 1 flight number assigned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535737-FC71-5374-C3B2-EF40F297B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917" y="1348911"/>
            <a:ext cx="5725324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908330"/>
            <a:ext cx="10097687" cy="97301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 types ES-L1, SSO, HEO, MEO, SO, and GEO had relatively fewer flight numbers which in which case a single failure will have a greater impact on the success rate of the previous slide.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F6EC60-AFCD-4536-34A1-CC8CE057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7" y="1769251"/>
            <a:ext cx="11750566" cy="242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Specific orbit types have specific ranges of payload mass with most below 8000kg (except 2 ISS, 1 PO, and 3 VLEO)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0B404-5710-259B-5299-DEE00B6E8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10" y="1429718"/>
            <a:ext cx="590632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positive correlation for success as time progresses. Further investigation is required as to lowered success in 2018.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56EAE-76C3-3A76-8E0A-ECA07E5DC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24" y="1397591"/>
            <a:ext cx="5475358" cy="462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4F6C7-A41F-9E94-76BA-A3E8FC1C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39448"/>
            <a:ext cx="6477886" cy="38867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F28694-6EA6-6B2F-1C95-A9F648D747BA}"/>
              </a:ext>
            </a:extLst>
          </p:cNvPr>
          <p:cNvSpPr txBox="1"/>
          <p:nvPr/>
        </p:nvSpPr>
        <p:spPr>
          <a:xfrm>
            <a:off x="7515533" y="4159865"/>
            <a:ext cx="2570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Utilized DISTINCT to return the 4 unique launch sites.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477407"/>
            <a:ext cx="9745589" cy="16995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Utilized % as a wild card to ensure both CCAFS LC-40 and CCAFS SLC-40 were returned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44D1C4-4841-60D1-FF66-F88CF0EFD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" y="1674309"/>
            <a:ext cx="11561379" cy="25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909848"/>
            <a:ext cx="9745589" cy="22671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is total payload mass specifically for customer NASA (CRS)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E8F04-F914-B07C-92C0-BEFB3657B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82" y="1667646"/>
            <a:ext cx="10850328" cy="209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5D7E6F-663E-91D6-14C6-D01034C9A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03" y="1598442"/>
            <a:ext cx="10341616" cy="204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A2F9F-8DBB-8901-5DAC-1CFCCDB6D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57" y="1744718"/>
            <a:ext cx="10187886" cy="24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F9C584-A05E-DC37-228C-BB15E6E8A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45" y="2176287"/>
            <a:ext cx="10459910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346840" y="1345324"/>
            <a:ext cx="11111131" cy="48873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SpaceX API calls and web scraping.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cleaned and processed through wrangling techniques.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was performed using visualization and SQL.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was conducted using Folium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models (SVM, Logistic Regression, Decision Trees, KNN) were developed, tuned, and evaluated.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analysis identified key factors influencing successful rocket landings.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maps highlighted geographical launch patterns.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models provided insights into successful and failed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launches.Summary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methodologies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B70B9-6173-7F33-68A1-56A53E846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70" y="1510092"/>
            <a:ext cx="7452701" cy="485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8579F-2040-9C49-39E3-F16F8D4FE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396543"/>
            <a:ext cx="8830907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7A131-97CF-24DA-586F-4A6C017F9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60992"/>
            <a:ext cx="11060271" cy="19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2F0F5-0D15-F397-2600-D2E60917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81" y="1628523"/>
            <a:ext cx="11193437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– Map Marker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47C97-C27D-03C7-8F3A-7B34DD66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98" y="1460938"/>
            <a:ext cx="7816371" cy="5311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8EA059-12ED-4726-58C0-06FBA70B4D76}"/>
              </a:ext>
            </a:extLst>
          </p:cNvPr>
          <p:cNvSpPr txBox="1"/>
          <p:nvPr/>
        </p:nvSpPr>
        <p:spPr>
          <a:xfrm>
            <a:off x="8807669" y="2554014"/>
            <a:ext cx="2196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Launches Occurred off the coast of California, USA and Florida, USA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14772" y="1825625"/>
            <a:ext cx="3107151" cy="353465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Cluster with numbers indicate the number of launches from that location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 specific launch marker indicates success, Red failure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&amp; Failure-Detailed Cluster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34019-0551-4D52-A851-366E07C5E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75" y="1364267"/>
            <a:ext cx="5198709" cy="3390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625279-C3E6-D8FB-41FB-5F3042831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698" y="3616178"/>
            <a:ext cx="2410161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09490" y="1690688"/>
            <a:ext cx="4319751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 is capable for determining the distance between the selected site and desired landmark. Displayed is example of distance to coastline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general, launch sites are located near coast lines and distance to other major landmarks is relative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Distances Between Site and Landmarks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FD649-8C80-CE3B-2B25-BE1DA40C7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8" y="1398636"/>
            <a:ext cx="5901937" cy="35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56028" y="1825625"/>
            <a:ext cx="3478924" cy="41999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had the most successful launches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Success Rate by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0537C-41F7-20FF-1C29-BB7308755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48" y="1459763"/>
            <a:ext cx="7588312" cy="398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41131" y="1671145"/>
            <a:ext cx="10279116" cy="43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Falcon 9 project aims to make space travel more cost-effective with reusable rockets.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Understanding launch success factors can help optimize future launches.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contribute to a successful rocket landing?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Does payload mass or orbit type influence success rates?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launch site has the highest success rate?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Success Rate of the Most Successful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56116-90AF-A4B6-F10C-6852FF3B5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12" y="1502099"/>
            <a:ext cx="8526065" cy="4925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9E04F-4777-F77F-8FCD-748C33994EFD}"/>
              </a:ext>
            </a:extLst>
          </p:cNvPr>
          <p:cNvSpPr txBox="1"/>
          <p:nvPr/>
        </p:nvSpPr>
        <p:spPr>
          <a:xfrm>
            <a:off x="9427779" y="2007476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 of the 41.7% Success  Rate of all launches, the KSC LC-39A site had a success rate of 76.9% of all of this specific site’s launches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603531"/>
            <a:ext cx="10414662" cy="157343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Left is Payload Mass 0-5000kg and Right is 5000-10000kg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were no failures until payload mass was &gt;5500kg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 Success – scatter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97DCB-CB59-62E7-05E0-1A5EE5959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299" y="1406103"/>
            <a:ext cx="5056673" cy="2879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BF079E-4C80-C4D1-3A50-B6162B5A2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84" y="1398220"/>
            <a:ext cx="5135400" cy="287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94291" y="1408386"/>
            <a:ext cx="5486400" cy="528670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Test Accuracy (Performance on Unseen Test Data):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Regression: 0.8333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SVM: 0.8333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Tree: 0.6667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KNN: 0.8333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Cross-Validation Accuracy (Performance During Training):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Regression: 0.8464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SVM: 0.8482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Tree: 0.8768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KNN: 0.8482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Best Performing Model(s) Based on Test Accuracy: ['Logistic Regression', 'SVM', 'KNN']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Highest Test Accuracy: 0.8333333333333334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Best Performing Model(s) Based on Cross-Validation Accuracy: ['Decision Tree']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Highest Cross-Validation Accuracy: 0.8767857142857143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EA8BE-8FAC-56A9-5136-2EA83AB41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2165"/>
            <a:ext cx="5674388" cy="4114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1D2AD2-224A-A960-BF9E-649C227C69F3}"/>
              </a:ext>
            </a:extLst>
          </p:cNvPr>
          <p:cNvSpPr/>
          <p:nvPr/>
        </p:nvSpPr>
        <p:spPr>
          <a:xfrm>
            <a:off x="6299200" y="2146300"/>
            <a:ext cx="2019300" cy="184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94DC13-4763-921A-6C6C-7D70820DB1B4}"/>
              </a:ext>
            </a:extLst>
          </p:cNvPr>
          <p:cNvCxnSpPr/>
          <p:nvPr/>
        </p:nvCxnSpPr>
        <p:spPr>
          <a:xfrm>
            <a:off x="6591300" y="1993803"/>
            <a:ext cx="0" cy="5334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006F2F1-996A-607E-AF07-93411250E5E0}"/>
              </a:ext>
            </a:extLst>
          </p:cNvPr>
          <p:cNvSpPr txBox="1"/>
          <p:nvPr/>
        </p:nvSpPr>
        <p:spPr>
          <a:xfrm>
            <a:off x="6463862" y="5833241"/>
            <a:ext cx="3605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 indicates potential overfitting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037490"/>
            <a:ext cx="5649839" cy="283149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area of concern is the false positives .i.e., unsuccessful landing marked as successful landing by the classifier.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88C16-7319-25BD-296D-0714531EF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054" y="1417975"/>
            <a:ext cx="5134692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404003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Trends: KSC LC-39A had the highest success rate. Payload mass and orbit type significantly influenced outcomes. Success rates improved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Insights: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test accuracy (83.3%): Logistic Regression, SVM, KNN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 training accuracy (87.7%): Decision Tree (potential overfitting)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was a key success factor.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maps revealed launch site proximity patterns.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enabled dynamic success rate analysis.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SpaceX API was used to retrieve launch details.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Web scraping was conducted to obtain additional launch records.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Data wrangling was performed to clean and preprocess data.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EDA and SQL were used for data insights.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Interactive dashboards were created using Folium and </a:t>
            </a:r>
            <a:r>
              <a:rPr lang="en-US" sz="7600" dirty="0" err="1">
                <a:solidFill>
                  <a:schemeClr val="tx1"/>
                </a:solidFill>
                <a:latin typeface="Abadi"/>
              </a:rPr>
              <a:t>Plotly</a:t>
            </a:r>
            <a:r>
              <a:rPr lang="en-US" sz="7600" dirty="0">
                <a:solidFill>
                  <a:schemeClr val="tx1"/>
                </a:solidFill>
                <a:latin typeface="Abadi"/>
              </a:rPr>
              <a:t> Dash.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Machine learning models were trained for predictive analysis.</a:t>
            </a:r>
            <a:endParaRPr lang="en-US" sz="88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Sources: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 (web scraping)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Preprocessed datasets for 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Process: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requests retrieved launch history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extracted launch records.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stored in CSV format for further analysis.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3048000"/>
            <a:ext cx="4640263" cy="2978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for Notebook: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hlinkClick r:id="rId3"/>
              </a:rPr>
              <a:t>https://github.com/JasonTaylorStreet/PublicCoursera/blob/main/jupyter-labs-spacex-data-collection-api.ipynb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8763573-500E-B173-0CFD-60061847BA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5619213"/>
              </p:ext>
            </p:extLst>
          </p:nvPr>
        </p:nvGraphicFramePr>
        <p:xfrm>
          <a:off x="6001407" y="1800224"/>
          <a:ext cx="5369855" cy="3980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88579" y="2890344"/>
            <a:ext cx="4266070" cy="327660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 for Notebook: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https://github.com/JasonTaylorStreet/PublicCoursera/blob/main/jupyter-labs-webscraping%20(1).ipynb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C7B2B0E-3AC8-6A79-C531-3D3337B3C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3428425"/>
              </p:ext>
            </p:extLst>
          </p:nvPr>
        </p:nvGraphicFramePr>
        <p:xfrm>
          <a:off x="6001407" y="1800224"/>
          <a:ext cx="5369855" cy="3980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2899</TotalTime>
  <Words>1764</Words>
  <Application>Microsoft Office PowerPoint</Application>
  <PresentationFormat>Widescreen</PresentationFormat>
  <Paragraphs>249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Jason Street</cp:lastModifiedBy>
  <cp:revision>202</cp:revision>
  <dcterms:created xsi:type="dcterms:W3CDTF">2021-04-29T18:58:34Z</dcterms:created>
  <dcterms:modified xsi:type="dcterms:W3CDTF">2025-02-09T15:11:22Z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